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</p:sldIdLst>
  <p:sldSz cx="12191695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g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g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g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g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g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g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tmpbgvb2jq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40080" y="530352"/>
            <a:ext cx="1097280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700" b="1">
                <a:solidFill>
                  <a:srgbClr val="FFFFFF"/>
                </a:solidFill>
                <a:latin typeface="Georgia"/>
              </a:rPr>
              <a:t>Court Jester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tmpbgvb2jq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40080" y="530352"/>
            <a:ext cx="1097280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700" b="1">
                <a:solidFill>
                  <a:srgbClr val="FFFFFF"/>
                </a:solidFill>
                <a:latin typeface="Georgia"/>
              </a:rPr>
              <a:t>Logline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5440680"/>
            <a:ext cx="12191695" cy="1417320"/>
          </a:xfrm>
          <a:prstGeom prst="rect">
            <a:avLst/>
          </a:prstGeom>
          <a:solidFill>
            <a:srgbClr val="06060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548640" y="5440680"/>
            <a:ext cx="11094415" cy="1417320"/>
          </a:xfrm>
          <a:prstGeom prst="rect">
            <a:avLst/>
          </a:prstGeom>
          <a:noFill/>
        </p:spPr>
        <p:txBody>
          <a:bodyPr wrap="square" tIns="164592" bIns="91440" anchor="ctr">
            <a:spAutoFit/>
          </a:bodyPr>
          <a:lstStyle/>
          <a:p>
            <a:pPr algn="ctr"/>
            <a:r>
              <a:rPr sz="1400" b="1">
                <a:solidFill>
                  <a:srgbClr val="FFFFFF"/>
                </a:solidFill>
                <a:latin typeface="Georgia"/>
              </a:rPr>
              <a:t>A quick-witted wanderer who bluffs his way into a royal court as a jester must use jokes, instinct, and inconvenient truths to expose a nobleman's coup before the king he never meant to serve loses everything—including his throne.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tmpbgvb2jq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40080" y="530352"/>
            <a:ext cx="1097280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700" b="1">
                <a:solidFill>
                  <a:srgbClr val="FFFFFF"/>
                </a:solidFill>
                <a:latin typeface="Georgia"/>
              </a:rPr>
              <a:t>The Story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5440680"/>
            <a:ext cx="12191695" cy="1417320"/>
          </a:xfrm>
          <a:prstGeom prst="rect">
            <a:avLst/>
          </a:prstGeom>
          <a:solidFill>
            <a:srgbClr val="06060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548640" y="5440680"/>
            <a:ext cx="11094415" cy="1417320"/>
          </a:xfrm>
          <a:prstGeom prst="rect">
            <a:avLst/>
          </a:prstGeom>
          <a:noFill/>
        </p:spPr>
        <p:txBody>
          <a:bodyPr wrap="square" tIns="164592" bIns="91440" anchor="ctr">
            <a:spAutoFit/>
          </a:bodyPr>
          <a:lstStyle/>
          <a:p>
            <a:pPr algn="ctr"/>
            <a:r>
              <a:rPr sz="1300" b="1">
                <a:solidFill>
                  <a:srgbClr val="FFFFFF"/>
                </a:solidFill>
                <a:latin typeface="Georgia"/>
              </a:rPr>
              <a:t>When sharp-eyed drifter Elias Reed forges his way into a royal banquet in the kingdom of Valoria, he is accidentally appointed court jester—a role he treats as a short-term embarrassment until he stumbles onto something far more dangerous. Hidden beneath the castle, he and castle runner Finn discover militar…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tmpbgvb2jq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6583515" y="0"/>
            <a:ext cx="5608180" cy="6858000"/>
          </a:xfrm>
          <a:prstGeom prst="rect">
            <a:avLst/>
          </a:prstGeom>
          <a:solidFill>
            <a:srgbClr val="0A0A0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Rectangle 3"/>
          <p:cNvSpPr/>
          <p:nvPr/>
        </p:nvSpPr>
        <p:spPr>
          <a:xfrm>
            <a:off x="6583515" y="0"/>
            <a:ext cx="36576" cy="6858000"/>
          </a:xfrm>
          <a:prstGeom prst="rect">
            <a:avLst/>
          </a:prstGeom>
          <a:solidFill>
            <a:srgbClr val="DCB4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6839547" y="438912"/>
            <a:ext cx="5096116" cy="822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500" b="1">
                <a:solidFill>
                  <a:srgbClr val="DCB450"/>
                </a:solidFill>
                <a:latin typeface="Georgia"/>
              </a:rPr>
              <a:t>ELIAS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839547" y="1417320"/>
            <a:ext cx="5096116" cy="4754880"/>
          </a:xfrm>
          <a:prstGeom prst="roundRect">
            <a:avLst/>
          </a:prstGeom>
          <a:solidFill>
            <a:srgbClr val="0E0E12"/>
          </a:solidFill>
          <a:ln w="15240">
            <a:solidFill>
              <a:srgbClr val="DCB45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 lIns="219456" rIns="219456" tIns="146304" bIns="109728"/>
          <a:lstStyle/>
          <a:p>
            <a:pPr algn="l"/>
            <a:r>
              <a:rPr sz="1500" b="1">
                <a:solidFill>
                  <a:srgbClr val="FFFFFF"/>
                </a:solidFill>
                <a:latin typeface="Georgia"/>
              </a:rPr>
              <a:t>A clever, rootless wanderer who survives on wit and instinct, carrying the quiet conviction that honesty is worth the risk.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tmpbgvb2jq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914400" y="3931920"/>
            <a:ext cx="1033272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400" b="1">
                <a:solidFill>
                  <a:srgbClr val="DCB450"/>
                </a:solidFill>
              </a:rPr>
              <a:t>Comparables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40080" y="4663440"/>
            <a:ext cx="10908792" cy="1828800"/>
          </a:xfrm>
          <a:prstGeom prst="roundRect">
            <a:avLst/>
          </a:prstGeom>
          <a:solidFill>
            <a:srgbClr val="0E0E12"/>
          </a:solidFill>
          <a:ln w="15240">
            <a:solidFill>
              <a:srgbClr val="DCB45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 lIns="219456" rIns="219456" tIns="146304" bIns="109728"/>
          <a:lstStyle/>
          <a:p>
            <a:pPr algn="ctr"/>
            <a:r>
              <a:rPr sz="1400" b="1">
                <a:solidFill>
                  <a:srgbClr val="FFFFFF"/>
                </a:solidFill>
                <a:latin typeface="Georgia"/>
              </a:rPr>
              <a:t>The Court Jester · The Princess Bride · A Knight's Tale Theatrical or streaming — visual world with franchise upside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tmpbgvb2jq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40080" y="530352"/>
            <a:ext cx="1097280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700" b="1">
                <a:solidFill>
                  <a:srgbClr val="FFFFFF"/>
                </a:solidFill>
                <a:latin typeface="Georgia"/>
              </a:rPr>
              <a:t>Court Jester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5440680"/>
            <a:ext cx="12191695" cy="1417320"/>
          </a:xfrm>
          <a:prstGeom prst="rect">
            <a:avLst/>
          </a:prstGeom>
          <a:solidFill>
            <a:srgbClr val="06060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548640" y="5440680"/>
            <a:ext cx="11094415" cy="1417320"/>
          </a:xfrm>
          <a:prstGeom prst="rect">
            <a:avLst/>
          </a:prstGeom>
          <a:noFill/>
        </p:spPr>
        <p:txBody>
          <a:bodyPr wrap="square" tIns="164592" bIns="91440" anchor="ctr">
            <a:spAutoFit/>
          </a:bodyPr>
          <a:lstStyle/>
          <a:p>
            <a:pPr algn="ctr"/>
            <a:r>
              <a:rPr sz="1800" b="1">
                <a:solidFill>
                  <a:srgbClr val="FFFFFF"/>
                </a:solidFill>
                <a:latin typeface="Georgia"/>
              </a:rPr>
              <a:t>The most dangerous man in the kingdom wears bells.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