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jp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tmpldbmyd48.jpg"/>
          <p:cNvPicPr>
            <a:picLocks noChangeAspect="1"/>
          </p:cNvPicPr>
          <p:nvPr/>
        </p:nvPicPr>
        <p:blipFill>
          <a:blip r:embed="rId2"/>
          <a:stretch>
            <a:fillRect/>
          </a:stretch>
        </p:blipFill>
        <p:spPr>
          <a:xfrm>
            <a:off x="0" y="0"/>
            <a:ext cx="12191695" cy="6858000"/>
          </a:xfrm>
          <a:prstGeom prst="rect">
            <a:avLst/>
          </a:prstGeom>
        </p:spPr>
      </p:pic>
      <p:sp>
        <p:nvSpPr>
          <p:cNvPr id="3" name="TextBox 2"/>
          <p:cNvSpPr txBox="1"/>
          <p:nvPr/>
        </p:nvSpPr>
        <p:spPr>
          <a:xfrm>
            <a:off x="640080" y="530352"/>
            <a:ext cx="10972800" cy="411480"/>
          </a:xfrm>
          <a:prstGeom prst="rect">
            <a:avLst/>
          </a:prstGeom>
          <a:noFill/>
        </p:spPr>
        <p:txBody>
          <a:bodyPr wrap="square">
            <a:spAutoFit/>
          </a:bodyPr>
          <a:lstStyle/>
          <a:p>
            <a:pPr algn="ctr"/>
            <a:r>
              <a:rPr sz="1700" b="1">
                <a:solidFill>
                  <a:srgbClr val="FFFFFF"/>
                </a:solidFill>
                <a:latin typeface="Georgia"/>
              </a:rPr>
              <a:t>Court Jester</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tmpldbmyd48.jpg"/>
          <p:cNvPicPr>
            <a:picLocks noChangeAspect="1"/>
          </p:cNvPicPr>
          <p:nvPr/>
        </p:nvPicPr>
        <p:blipFill>
          <a:blip r:embed="rId2"/>
          <a:stretch>
            <a:fillRect/>
          </a:stretch>
        </p:blipFill>
        <p:spPr>
          <a:xfrm>
            <a:off x="0" y="0"/>
            <a:ext cx="12191695" cy="6858000"/>
          </a:xfrm>
          <a:prstGeom prst="rect">
            <a:avLst/>
          </a:prstGeom>
        </p:spPr>
      </p:pic>
      <p:sp>
        <p:nvSpPr>
          <p:cNvPr id="3" name="TextBox 2"/>
          <p:cNvSpPr txBox="1"/>
          <p:nvPr/>
        </p:nvSpPr>
        <p:spPr>
          <a:xfrm>
            <a:off x="640080" y="530352"/>
            <a:ext cx="10972800" cy="411480"/>
          </a:xfrm>
          <a:prstGeom prst="rect">
            <a:avLst/>
          </a:prstGeom>
          <a:noFill/>
        </p:spPr>
        <p:txBody>
          <a:bodyPr wrap="square">
            <a:spAutoFit/>
          </a:bodyPr>
          <a:lstStyle/>
          <a:p>
            <a:pPr algn="ctr"/>
            <a:r>
              <a:rPr sz="1700" b="1">
                <a:solidFill>
                  <a:srgbClr val="FFFFFF"/>
                </a:solidFill>
                <a:latin typeface="Georgia"/>
              </a:rPr>
              <a:t>Conflict</a:t>
            </a:r>
          </a:p>
        </p:txBody>
      </p:sp>
      <p:sp>
        <p:nvSpPr>
          <p:cNvPr id="4" name="Rectangle 3"/>
          <p:cNvSpPr/>
          <p:nvPr/>
        </p:nvSpPr>
        <p:spPr>
          <a:xfrm>
            <a:off x="0" y="5440680"/>
            <a:ext cx="12191695" cy="1417320"/>
          </a:xfrm>
          <a:prstGeom prst="rect">
            <a:avLst/>
          </a:prstGeom>
          <a:solidFill>
            <a:srgbClr val="06060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5440680"/>
            <a:ext cx="11094415" cy="1417320"/>
          </a:xfrm>
          <a:prstGeom prst="rect">
            <a:avLst/>
          </a:prstGeom>
          <a:noFill/>
        </p:spPr>
        <p:txBody>
          <a:bodyPr wrap="square" tIns="164592" bIns="91440" anchor="ctr">
            <a:spAutoFit/>
          </a:bodyPr>
          <a:lstStyle/>
          <a:p>
            <a:pPr algn="ctr"/>
            <a:r>
              <a:rPr sz="1600" b="1">
                <a:solidFill>
                  <a:srgbClr val="FFFFFF"/>
                </a:solidFill>
                <a:latin typeface="Georgia"/>
              </a:rPr>
              <a:t>Elias must navigate ridiculous power structures, inflated egos, and escalating chaos without losing the part of themselves that makes them dangerous.</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tmpldbmyd48.jpg"/>
          <p:cNvPicPr>
            <a:picLocks noChangeAspect="1"/>
          </p:cNvPicPr>
          <p:nvPr/>
        </p:nvPicPr>
        <p:blipFill>
          <a:blip r:embed="rId2"/>
          <a:stretch>
            <a:fillRect/>
          </a:stretch>
        </p:blipFill>
        <p:spPr>
          <a:xfrm>
            <a:off x="0" y="0"/>
            <a:ext cx="12191695" cy="6858000"/>
          </a:xfrm>
          <a:prstGeom prst="rect">
            <a:avLst/>
          </a:prstGeom>
        </p:spPr>
      </p:pic>
      <p:sp>
        <p:nvSpPr>
          <p:cNvPr id="3" name="TextBox 2"/>
          <p:cNvSpPr txBox="1"/>
          <p:nvPr/>
        </p:nvSpPr>
        <p:spPr>
          <a:xfrm>
            <a:off x="640080" y="530352"/>
            <a:ext cx="10972800" cy="411480"/>
          </a:xfrm>
          <a:prstGeom prst="rect">
            <a:avLst/>
          </a:prstGeom>
          <a:noFill/>
        </p:spPr>
        <p:txBody>
          <a:bodyPr wrap="square">
            <a:spAutoFit/>
          </a:bodyPr>
          <a:lstStyle/>
          <a:p>
            <a:pPr algn="ctr"/>
            <a:r>
              <a:rPr sz="1700" b="1">
                <a:solidFill>
                  <a:srgbClr val="FFFFFF"/>
                </a:solidFill>
                <a:latin typeface="Georgia"/>
              </a:rPr>
              <a:t>Tone</a:t>
            </a:r>
          </a:p>
        </p:txBody>
      </p:sp>
      <p:sp>
        <p:nvSpPr>
          <p:cNvPr id="4" name="Rectangle 3"/>
          <p:cNvSpPr/>
          <p:nvPr/>
        </p:nvSpPr>
        <p:spPr>
          <a:xfrm>
            <a:off x="0" y="5440680"/>
            <a:ext cx="12191695" cy="1417320"/>
          </a:xfrm>
          <a:prstGeom prst="rect">
            <a:avLst/>
          </a:prstGeom>
          <a:solidFill>
            <a:srgbClr val="06060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5440680"/>
            <a:ext cx="11094415" cy="1417320"/>
          </a:xfrm>
          <a:prstGeom prst="rect">
            <a:avLst/>
          </a:prstGeom>
          <a:noFill/>
        </p:spPr>
        <p:txBody>
          <a:bodyPr wrap="square" tIns="164592" bIns="91440" anchor="ctr">
            <a:spAutoFit/>
          </a:bodyPr>
          <a:lstStyle/>
          <a:p>
            <a:pPr algn="ctr"/>
            <a:r>
              <a:rPr sz="1800" b="1">
                <a:solidFill>
                  <a:srgbClr val="FFFFFF"/>
                </a:solidFill>
                <a:latin typeface="Georgia"/>
              </a:rPr>
              <a:t>playful, witty, satirical, adventurous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tmpldbmyd48.jpg"/>
          <p:cNvPicPr>
            <a:picLocks noChangeAspect="1"/>
          </p:cNvPicPr>
          <p:nvPr/>
        </p:nvPicPr>
        <p:blipFill>
          <a:blip r:embed="rId2"/>
          <a:stretch>
            <a:fillRect/>
          </a:stretch>
        </p:blipFill>
        <p:spPr>
          <a:xfrm>
            <a:off x="0" y="0"/>
            <a:ext cx="12191695" cy="6858000"/>
          </a:xfrm>
          <a:prstGeom prst="rect">
            <a:avLst/>
          </a:prstGeom>
        </p:spPr>
      </p:pic>
      <p:sp>
        <p:nvSpPr>
          <p:cNvPr id="3" name="TextBox 2"/>
          <p:cNvSpPr txBox="1"/>
          <p:nvPr/>
        </p:nvSpPr>
        <p:spPr>
          <a:xfrm>
            <a:off x="640080" y="530352"/>
            <a:ext cx="10972800" cy="411480"/>
          </a:xfrm>
          <a:prstGeom prst="rect">
            <a:avLst/>
          </a:prstGeom>
          <a:noFill/>
        </p:spPr>
        <p:txBody>
          <a:bodyPr wrap="square">
            <a:spAutoFit/>
          </a:bodyPr>
          <a:lstStyle/>
          <a:p>
            <a:pPr algn="ctr"/>
            <a:r>
              <a:rPr sz="1700" b="1">
                <a:solidFill>
                  <a:srgbClr val="FFFFFF"/>
                </a:solidFill>
                <a:latin typeface="Georgia"/>
              </a:rPr>
              <a:t>Story Engine</a:t>
            </a:r>
          </a:p>
        </p:txBody>
      </p:sp>
      <p:sp>
        <p:nvSpPr>
          <p:cNvPr id="4" name="Rectangle 3"/>
          <p:cNvSpPr/>
          <p:nvPr/>
        </p:nvSpPr>
        <p:spPr>
          <a:xfrm>
            <a:off x="0" y="5440680"/>
            <a:ext cx="12191695" cy="1417320"/>
          </a:xfrm>
          <a:prstGeom prst="rect">
            <a:avLst/>
          </a:prstGeom>
          <a:solidFill>
            <a:srgbClr val="06060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5440680"/>
            <a:ext cx="11094415" cy="1417320"/>
          </a:xfrm>
          <a:prstGeom prst="rect">
            <a:avLst/>
          </a:prstGeom>
          <a:noFill/>
        </p:spPr>
        <p:txBody>
          <a:bodyPr wrap="square" tIns="164592" bIns="91440" anchor="ctr">
            <a:spAutoFit/>
          </a:bodyPr>
          <a:lstStyle/>
          <a:p>
            <a:pPr algn="ctr"/>
            <a:r>
              <a:rPr sz="1600" b="1">
                <a:solidFill>
                  <a:srgbClr val="FFFFFF"/>
                </a:solidFill>
                <a:latin typeface="Georgia"/>
              </a:rPr>
              <a:t>Elias stumbles into a role far bigger than expected, and each attempt to survive the absurd rules of the kingdom only pulls the chaos closer.</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tmpldbmyd48.jpg"/>
          <p:cNvPicPr>
            <a:picLocks noChangeAspect="1"/>
          </p:cNvPicPr>
          <p:nvPr/>
        </p:nvPicPr>
        <p:blipFill>
          <a:blip r:embed="rId2"/>
          <a:stretch>
            <a:fillRect/>
          </a:stretch>
        </p:blipFill>
        <p:spPr>
          <a:xfrm>
            <a:off x="0" y="0"/>
            <a:ext cx="12191695" cy="6858000"/>
          </a:xfrm>
          <a:prstGeom prst="rect">
            <a:avLst/>
          </a:prstGeom>
        </p:spPr>
      </p:pic>
      <p:sp>
        <p:nvSpPr>
          <p:cNvPr id="3" name="TextBox 2"/>
          <p:cNvSpPr txBox="1"/>
          <p:nvPr/>
        </p:nvSpPr>
        <p:spPr>
          <a:xfrm>
            <a:off x="640080" y="530352"/>
            <a:ext cx="10972800" cy="411480"/>
          </a:xfrm>
          <a:prstGeom prst="rect">
            <a:avLst/>
          </a:prstGeom>
          <a:noFill/>
        </p:spPr>
        <p:txBody>
          <a:bodyPr wrap="square">
            <a:spAutoFit/>
          </a:bodyPr>
          <a:lstStyle/>
          <a:p>
            <a:pPr algn="ctr"/>
            <a:r>
              <a:rPr sz="1700" b="1">
                <a:solidFill>
                  <a:srgbClr val="FFFFFF"/>
                </a:solidFill>
                <a:latin typeface="Georgia"/>
              </a:rPr>
              <a:t>Reversal</a:t>
            </a:r>
          </a:p>
        </p:txBody>
      </p:sp>
      <p:sp>
        <p:nvSpPr>
          <p:cNvPr id="4" name="Rectangle 3"/>
          <p:cNvSpPr/>
          <p:nvPr/>
        </p:nvSpPr>
        <p:spPr>
          <a:xfrm>
            <a:off x="0" y="5440680"/>
            <a:ext cx="12191695" cy="1417320"/>
          </a:xfrm>
          <a:prstGeom prst="rect">
            <a:avLst/>
          </a:prstGeom>
          <a:solidFill>
            <a:srgbClr val="06060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5440680"/>
            <a:ext cx="11094415" cy="1417320"/>
          </a:xfrm>
          <a:prstGeom prst="rect">
            <a:avLst/>
          </a:prstGeom>
          <a:noFill/>
        </p:spPr>
        <p:txBody>
          <a:bodyPr wrap="square" tIns="164592" bIns="91440" anchor="ctr">
            <a:spAutoFit/>
          </a:bodyPr>
          <a:lstStyle/>
          <a:p>
            <a:pPr algn="ctr"/>
            <a:r>
              <a:rPr sz="1700" b="1">
                <a:solidFill>
                  <a:srgbClr val="FFFFFF"/>
                </a:solidFill>
                <a:latin typeface="Georgia"/>
              </a:rPr>
              <a:t>The truth behind the situation is different from what the protagonist first assumes.</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tmpldbmyd48.jpg"/>
          <p:cNvPicPr>
            <a:picLocks noChangeAspect="1"/>
          </p:cNvPicPr>
          <p:nvPr/>
        </p:nvPicPr>
        <p:blipFill>
          <a:blip r:embed="rId2"/>
          <a:stretch>
            <a:fillRect/>
          </a:stretch>
        </p:blipFill>
        <p:spPr>
          <a:xfrm>
            <a:off x="0" y="0"/>
            <a:ext cx="12191695" cy="6858000"/>
          </a:xfrm>
          <a:prstGeom prst="rect">
            <a:avLst/>
          </a:prstGeom>
        </p:spPr>
      </p:pic>
      <p:sp>
        <p:nvSpPr>
          <p:cNvPr id="3" name="TextBox 2"/>
          <p:cNvSpPr txBox="1"/>
          <p:nvPr/>
        </p:nvSpPr>
        <p:spPr>
          <a:xfrm>
            <a:off x="914400" y="3931920"/>
            <a:ext cx="10332720" cy="548640"/>
          </a:xfrm>
          <a:prstGeom prst="rect">
            <a:avLst/>
          </a:prstGeom>
          <a:noFill/>
        </p:spPr>
        <p:txBody>
          <a:bodyPr wrap="square">
            <a:spAutoFit/>
          </a:bodyPr>
          <a:lstStyle/>
          <a:p>
            <a:pPr algn="ctr"/>
            <a:r>
              <a:rPr sz="1400" b="1">
                <a:solidFill>
                  <a:srgbClr val="DCB450"/>
                </a:solidFill>
              </a:rPr>
              <a:t>Why This Movie</a:t>
            </a:r>
          </a:p>
        </p:txBody>
      </p:sp>
      <p:sp>
        <p:nvSpPr>
          <p:cNvPr id="4" name="Rounded Rectangle 3"/>
          <p:cNvSpPr/>
          <p:nvPr/>
        </p:nvSpPr>
        <p:spPr>
          <a:xfrm>
            <a:off x="640080" y="4663440"/>
            <a:ext cx="10908792" cy="1828800"/>
          </a:xfrm>
          <a:prstGeom prst="roundRect">
            <a:avLst/>
          </a:prstGeom>
          <a:solidFill>
            <a:srgbClr val="0E0E12"/>
          </a:solidFill>
          <a:ln w="15240">
            <a:solidFill>
              <a:srgbClr val="DCB450"/>
            </a:solidFill>
          </a:ln>
        </p:spPr>
        <p:style>
          <a:lnRef idx="1">
            <a:schemeClr val="accent1"/>
          </a:lnRef>
          <a:fillRef idx="3">
            <a:schemeClr val="accent1"/>
          </a:fillRef>
          <a:effectRef idx="2">
            <a:schemeClr val="accent1"/>
          </a:effectRef>
          <a:fontRef idx="minor">
            <a:schemeClr val="lt1"/>
          </a:fontRef>
        </p:style>
        <p:txBody>
          <a:bodyPr rtlCol="0" anchor="ctr" wrap="square" lIns="219456" rIns="219456" tIns="146304" bIns="109728"/>
          <a:lstStyle/>
          <a:p>
            <a:pPr algn="ctr"/>
            <a:r>
              <a:rPr sz="1500" b="1">
                <a:solidFill>
                  <a:srgbClr val="FFFFFF"/>
                </a:solidFill>
                <a:latin typeface="Georgia"/>
              </a:rPr>
              <a:t>Truth is most dangerous when delivered by the one person no one thinks to silence.</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tmpldbmyd48.jpg"/>
          <p:cNvPicPr>
            <a:picLocks noChangeAspect="1"/>
          </p:cNvPicPr>
          <p:nvPr/>
        </p:nvPicPr>
        <p:blipFill>
          <a:blip r:embed="rId2"/>
          <a:stretch>
            <a:fillRect/>
          </a:stretch>
        </p:blipFill>
        <p:spPr>
          <a:xfrm>
            <a:off x="0" y="0"/>
            <a:ext cx="12191695" cy="6858000"/>
          </a:xfrm>
          <a:prstGeom prst="rect">
            <a:avLst/>
          </a:prstGeom>
        </p:spPr>
      </p:pic>
      <p:sp>
        <p:nvSpPr>
          <p:cNvPr id="3" name="TextBox 2"/>
          <p:cNvSpPr txBox="1"/>
          <p:nvPr/>
        </p:nvSpPr>
        <p:spPr>
          <a:xfrm>
            <a:off x="914400" y="3931920"/>
            <a:ext cx="10332720" cy="548640"/>
          </a:xfrm>
          <a:prstGeom prst="rect">
            <a:avLst/>
          </a:prstGeom>
          <a:noFill/>
        </p:spPr>
        <p:txBody>
          <a:bodyPr wrap="square">
            <a:spAutoFit/>
          </a:bodyPr>
          <a:lstStyle/>
          <a:p>
            <a:pPr algn="ctr"/>
            <a:r>
              <a:rPr sz="1400" b="1">
                <a:solidFill>
                  <a:srgbClr val="DCB450"/>
                </a:solidFill>
              </a:rPr>
              <a:t>Comparables</a:t>
            </a:r>
          </a:p>
        </p:txBody>
      </p:sp>
      <p:sp>
        <p:nvSpPr>
          <p:cNvPr id="4" name="Rounded Rectangle 3"/>
          <p:cNvSpPr/>
          <p:nvPr/>
        </p:nvSpPr>
        <p:spPr>
          <a:xfrm>
            <a:off x="640080" y="4663440"/>
            <a:ext cx="10908792" cy="1828800"/>
          </a:xfrm>
          <a:prstGeom prst="roundRect">
            <a:avLst/>
          </a:prstGeom>
          <a:solidFill>
            <a:srgbClr val="0E0E12"/>
          </a:solidFill>
          <a:ln w="15240">
            <a:solidFill>
              <a:srgbClr val="DCB450"/>
            </a:solidFill>
          </a:ln>
        </p:spPr>
        <p:style>
          <a:lnRef idx="1">
            <a:schemeClr val="accent1"/>
          </a:lnRef>
          <a:fillRef idx="3">
            <a:schemeClr val="accent1"/>
          </a:fillRef>
          <a:effectRef idx="2">
            <a:schemeClr val="accent1"/>
          </a:effectRef>
          <a:fontRef idx="minor">
            <a:schemeClr val="lt1"/>
          </a:fontRef>
        </p:style>
        <p:txBody>
          <a:bodyPr rtlCol="0" anchor="ctr" wrap="square" lIns="219456" rIns="219456" tIns="146304" bIns="109728"/>
          <a:lstStyle/>
          <a:p>
            <a:pPr algn="ctr"/>
            <a:r>
              <a:rPr sz="1600" b="1">
                <a:solidFill>
                  <a:srgbClr val="FFFFFF"/>
                </a:solidFill>
                <a:latin typeface="Georgia"/>
              </a:rPr>
              <a:t>The Court Jester · The Princess Bride · A Knight's Tale</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tmpldbmyd48.jpg"/>
          <p:cNvPicPr>
            <a:picLocks noChangeAspect="1"/>
          </p:cNvPicPr>
          <p:nvPr/>
        </p:nvPicPr>
        <p:blipFill>
          <a:blip r:embed="rId2"/>
          <a:stretch>
            <a:fillRect/>
          </a:stretch>
        </p:blipFill>
        <p:spPr>
          <a:xfrm>
            <a:off x="0" y="0"/>
            <a:ext cx="12191695" cy="6858000"/>
          </a:xfrm>
          <a:prstGeom prst="rect">
            <a:avLst/>
          </a:prstGeom>
        </p:spPr>
      </p:pic>
      <p:sp>
        <p:nvSpPr>
          <p:cNvPr id="3" name="TextBox 2"/>
          <p:cNvSpPr txBox="1"/>
          <p:nvPr/>
        </p:nvSpPr>
        <p:spPr>
          <a:xfrm>
            <a:off x="914400" y="3931920"/>
            <a:ext cx="10332720" cy="548640"/>
          </a:xfrm>
          <a:prstGeom prst="rect">
            <a:avLst/>
          </a:prstGeom>
          <a:noFill/>
        </p:spPr>
        <p:txBody>
          <a:bodyPr wrap="square">
            <a:spAutoFit/>
          </a:bodyPr>
          <a:lstStyle/>
          <a:p>
            <a:pPr algn="ctr"/>
            <a:r>
              <a:rPr sz="1400" b="1">
                <a:solidFill>
                  <a:srgbClr val="DCB450"/>
                </a:solidFill>
              </a:rPr>
              <a:t>Market Projections</a:t>
            </a:r>
          </a:p>
        </p:txBody>
      </p:sp>
      <p:sp>
        <p:nvSpPr>
          <p:cNvPr id="4" name="Rounded Rectangle 3"/>
          <p:cNvSpPr/>
          <p:nvPr/>
        </p:nvSpPr>
        <p:spPr>
          <a:xfrm>
            <a:off x="640080" y="4663440"/>
            <a:ext cx="10908792" cy="1828800"/>
          </a:xfrm>
          <a:prstGeom prst="roundRect">
            <a:avLst/>
          </a:prstGeom>
          <a:solidFill>
            <a:srgbClr val="0E0E12"/>
          </a:solidFill>
          <a:ln w="15240">
            <a:solidFill>
              <a:srgbClr val="DCB450"/>
            </a:solidFill>
          </a:ln>
        </p:spPr>
        <p:style>
          <a:lnRef idx="1">
            <a:schemeClr val="accent1"/>
          </a:lnRef>
          <a:fillRef idx="3">
            <a:schemeClr val="accent1"/>
          </a:fillRef>
          <a:effectRef idx="2">
            <a:schemeClr val="accent1"/>
          </a:effectRef>
          <a:fontRef idx="minor">
            <a:schemeClr val="lt1"/>
          </a:fontRef>
        </p:style>
        <p:txBody>
          <a:bodyPr rtlCol="0" anchor="ctr" wrap="square" lIns="219456" rIns="219456" tIns="146304" bIns="109728"/>
          <a:lstStyle/>
          <a:p>
            <a:pPr algn="ctr"/>
            <a:r>
              <a:rPr sz="1200" b="1">
                <a:solidFill>
                  <a:srgbClr val="FFFFFF"/>
                </a:solidFill>
                <a:latin typeface="Georgia"/>
              </a:rPr>
              <a:t>Budget: mid ($10M–$30M) · Distribution: Theatrical or streaming — visual world with franchise upside · Awards: Low-to-moderate — comedy builds cultural profile more than trophies · Franchise: High — world and characters support sequels or series</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tmpldbmyd48.jpg"/>
          <p:cNvPicPr>
            <a:picLocks noChangeAspect="1"/>
          </p:cNvPicPr>
          <p:nvPr/>
        </p:nvPicPr>
        <p:blipFill>
          <a:blip r:embed="rId2"/>
          <a:stretch>
            <a:fillRect/>
          </a:stretch>
        </p:blipFill>
        <p:spPr>
          <a:xfrm>
            <a:off x="0" y="0"/>
            <a:ext cx="12191695" cy="6858000"/>
          </a:xfrm>
          <a:prstGeom prst="rect">
            <a:avLst/>
          </a:prstGeom>
        </p:spPr>
      </p:pic>
      <p:sp>
        <p:nvSpPr>
          <p:cNvPr id="3" name="TextBox 2"/>
          <p:cNvSpPr txBox="1"/>
          <p:nvPr/>
        </p:nvSpPr>
        <p:spPr>
          <a:xfrm>
            <a:off x="640080" y="530352"/>
            <a:ext cx="10972800" cy="411480"/>
          </a:xfrm>
          <a:prstGeom prst="rect">
            <a:avLst/>
          </a:prstGeom>
          <a:noFill/>
        </p:spPr>
        <p:txBody>
          <a:bodyPr wrap="square">
            <a:spAutoFit/>
          </a:bodyPr>
          <a:lstStyle/>
          <a:p>
            <a:pPr algn="ctr"/>
            <a:r>
              <a:rPr sz="1700" b="1">
                <a:solidFill>
                  <a:srgbClr val="FFFFFF"/>
                </a:solidFill>
                <a:latin typeface="Georgia"/>
              </a:rPr>
              <a:t>Court Jester</a:t>
            </a:r>
          </a:p>
        </p:txBody>
      </p:sp>
      <p:sp>
        <p:nvSpPr>
          <p:cNvPr id="4" name="Rectangle 3"/>
          <p:cNvSpPr/>
          <p:nvPr/>
        </p:nvSpPr>
        <p:spPr>
          <a:xfrm>
            <a:off x="0" y="5440680"/>
            <a:ext cx="12191695" cy="1417320"/>
          </a:xfrm>
          <a:prstGeom prst="rect">
            <a:avLst/>
          </a:prstGeom>
          <a:solidFill>
            <a:srgbClr val="06060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5440680"/>
            <a:ext cx="11094415" cy="1417320"/>
          </a:xfrm>
          <a:prstGeom prst="rect">
            <a:avLst/>
          </a:prstGeom>
          <a:noFill/>
        </p:spPr>
        <p:txBody>
          <a:bodyPr wrap="square" tIns="164592" bIns="91440" anchor="ctr">
            <a:spAutoFit/>
          </a:bodyPr>
          <a:lstStyle/>
          <a:p>
            <a:pPr algn="ctr"/>
            <a:r>
              <a:rPr sz="1800" b="1">
                <a:solidFill>
                  <a:srgbClr val="FFFFFF"/>
                </a:solidFill>
                <a:latin typeface="Georgia"/>
              </a:rPr>
              <a:t>The most dangerous man in the kingdom wears bells.</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tmpldbmyd48.jpg"/>
          <p:cNvPicPr>
            <a:picLocks noChangeAspect="1"/>
          </p:cNvPicPr>
          <p:nvPr/>
        </p:nvPicPr>
        <p:blipFill>
          <a:blip r:embed="rId2"/>
          <a:stretch>
            <a:fillRect/>
          </a:stretch>
        </p:blipFill>
        <p:spPr>
          <a:xfrm>
            <a:off x="0" y="0"/>
            <a:ext cx="12191695" cy="6858000"/>
          </a:xfrm>
          <a:prstGeom prst="rect">
            <a:avLst/>
          </a:prstGeom>
        </p:spPr>
      </p:pic>
      <p:sp>
        <p:nvSpPr>
          <p:cNvPr id="3" name="TextBox 2"/>
          <p:cNvSpPr txBox="1"/>
          <p:nvPr/>
        </p:nvSpPr>
        <p:spPr>
          <a:xfrm>
            <a:off x="640080" y="530352"/>
            <a:ext cx="10972800" cy="411480"/>
          </a:xfrm>
          <a:prstGeom prst="rect">
            <a:avLst/>
          </a:prstGeom>
          <a:noFill/>
        </p:spPr>
        <p:txBody>
          <a:bodyPr wrap="square">
            <a:spAutoFit/>
          </a:bodyPr>
          <a:lstStyle/>
          <a:p>
            <a:pPr algn="ctr"/>
            <a:r>
              <a:rPr sz="1700" b="1">
                <a:solidFill>
                  <a:srgbClr val="FFFFFF"/>
                </a:solidFill>
                <a:latin typeface="Georgia"/>
              </a:rPr>
              <a:t>Logline</a:t>
            </a:r>
          </a:p>
        </p:txBody>
      </p:sp>
      <p:sp>
        <p:nvSpPr>
          <p:cNvPr id="4" name="Rectangle 3"/>
          <p:cNvSpPr/>
          <p:nvPr/>
        </p:nvSpPr>
        <p:spPr>
          <a:xfrm>
            <a:off x="0" y="5440680"/>
            <a:ext cx="12191695" cy="1417320"/>
          </a:xfrm>
          <a:prstGeom prst="rect">
            <a:avLst/>
          </a:prstGeom>
          <a:solidFill>
            <a:srgbClr val="06060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5440680"/>
            <a:ext cx="11094415" cy="1417320"/>
          </a:xfrm>
          <a:prstGeom prst="rect">
            <a:avLst/>
          </a:prstGeom>
          <a:noFill/>
        </p:spPr>
        <p:txBody>
          <a:bodyPr wrap="square" tIns="164592" bIns="91440" anchor="ctr">
            <a:spAutoFit/>
          </a:bodyPr>
          <a:lstStyle/>
          <a:p>
            <a:pPr algn="ctr"/>
            <a:r>
              <a:rPr sz="1400" b="1">
                <a:solidFill>
                  <a:srgbClr val="FFFFFF"/>
                </a:solidFill>
                <a:latin typeface="Georgia"/>
              </a:rPr>
              <a:t>A quick-witted wanderer who bluffs his way into a royal court as a jester must use jokes, instinct, and inconvenient truths to expose a nobleman's coup before the king he never meant to serve loses everything—including his throne.</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tmpldbmyd48.jpg"/>
          <p:cNvPicPr>
            <a:picLocks noChangeAspect="1"/>
          </p:cNvPicPr>
          <p:nvPr/>
        </p:nvPicPr>
        <p:blipFill>
          <a:blip r:embed="rId2"/>
          <a:stretch>
            <a:fillRect/>
          </a:stretch>
        </p:blipFill>
        <p:spPr>
          <a:xfrm>
            <a:off x="0" y="0"/>
            <a:ext cx="12191695" cy="6858000"/>
          </a:xfrm>
          <a:prstGeom prst="rect">
            <a:avLst/>
          </a:prstGeom>
        </p:spPr>
      </p:pic>
      <p:sp>
        <p:nvSpPr>
          <p:cNvPr id="3" name="TextBox 2"/>
          <p:cNvSpPr txBox="1"/>
          <p:nvPr/>
        </p:nvSpPr>
        <p:spPr>
          <a:xfrm>
            <a:off x="640080" y="530352"/>
            <a:ext cx="10972800" cy="411480"/>
          </a:xfrm>
          <a:prstGeom prst="rect">
            <a:avLst/>
          </a:prstGeom>
          <a:noFill/>
        </p:spPr>
        <p:txBody>
          <a:bodyPr wrap="square">
            <a:spAutoFit/>
          </a:bodyPr>
          <a:lstStyle/>
          <a:p>
            <a:pPr algn="ctr"/>
            <a:r>
              <a:rPr sz="1700" b="1">
                <a:solidFill>
                  <a:srgbClr val="FFFFFF"/>
                </a:solidFill>
                <a:latin typeface="Georgia"/>
              </a:rPr>
              <a:t>Synopsis</a:t>
            </a:r>
          </a:p>
        </p:txBody>
      </p:sp>
      <p:sp>
        <p:nvSpPr>
          <p:cNvPr id="4" name="Rectangle 3"/>
          <p:cNvSpPr/>
          <p:nvPr/>
        </p:nvSpPr>
        <p:spPr>
          <a:xfrm>
            <a:off x="0" y="5440680"/>
            <a:ext cx="12191695" cy="1417320"/>
          </a:xfrm>
          <a:prstGeom prst="rect">
            <a:avLst/>
          </a:prstGeom>
          <a:solidFill>
            <a:srgbClr val="06060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5440680"/>
            <a:ext cx="11094415" cy="1417320"/>
          </a:xfrm>
          <a:prstGeom prst="rect">
            <a:avLst/>
          </a:prstGeom>
          <a:noFill/>
        </p:spPr>
        <p:txBody>
          <a:bodyPr wrap="square" tIns="164592" bIns="91440" anchor="ctr">
            <a:spAutoFit/>
          </a:bodyPr>
          <a:lstStyle/>
          <a:p>
            <a:pPr algn="ctr"/>
            <a:r>
              <a:rPr sz="1400" b="1">
                <a:solidFill>
                  <a:srgbClr val="FFFFFF"/>
                </a:solidFill>
                <a:latin typeface="Georgia"/>
              </a:rPr>
              <a:t>When sharp-eyed drifter Elias Reed forges his way into a royal banquet in the kingdom of Valoria, he is accidentally appointed court jester—a role he treats as a short-term embarrassment until he stumbles onto something far more dangerous.</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tmpldbmyd48.jpg"/>
          <p:cNvPicPr>
            <a:picLocks noChangeAspect="1"/>
          </p:cNvPicPr>
          <p:nvPr/>
        </p:nvPicPr>
        <p:blipFill>
          <a:blip r:embed="rId2"/>
          <a:stretch>
            <a:fillRect/>
          </a:stretch>
        </p:blipFill>
        <p:spPr>
          <a:xfrm>
            <a:off x="0" y="0"/>
            <a:ext cx="12191695" cy="6858000"/>
          </a:xfrm>
          <a:prstGeom prst="rect">
            <a:avLst/>
          </a:prstGeom>
        </p:spPr>
      </p:pic>
      <p:sp>
        <p:nvSpPr>
          <p:cNvPr id="3" name="TextBox 2"/>
          <p:cNvSpPr txBox="1"/>
          <p:nvPr/>
        </p:nvSpPr>
        <p:spPr>
          <a:xfrm>
            <a:off x="640080" y="530352"/>
            <a:ext cx="10972800" cy="411480"/>
          </a:xfrm>
          <a:prstGeom prst="rect">
            <a:avLst/>
          </a:prstGeom>
          <a:noFill/>
        </p:spPr>
        <p:txBody>
          <a:bodyPr wrap="square">
            <a:spAutoFit/>
          </a:bodyPr>
          <a:lstStyle/>
          <a:p>
            <a:pPr algn="ctr"/>
            <a:r>
              <a:rPr sz="1700" b="1">
                <a:solidFill>
                  <a:srgbClr val="FFFFFF"/>
                </a:solidFill>
                <a:latin typeface="Georgia"/>
              </a:rPr>
              <a:t>Synopsis</a:t>
            </a:r>
          </a:p>
        </p:txBody>
      </p:sp>
      <p:sp>
        <p:nvSpPr>
          <p:cNvPr id="4" name="Rectangle 3"/>
          <p:cNvSpPr/>
          <p:nvPr/>
        </p:nvSpPr>
        <p:spPr>
          <a:xfrm>
            <a:off x="0" y="5440680"/>
            <a:ext cx="12191695" cy="1417320"/>
          </a:xfrm>
          <a:prstGeom prst="rect">
            <a:avLst/>
          </a:prstGeom>
          <a:solidFill>
            <a:srgbClr val="06060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5440680"/>
            <a:ext cx="11094415" cy="1417320"/>
          </a:xfrm>
          <a:prstGeom prst="rect">
            <a:avLst/>
          </a:prstGeom>
          <a:noFill/>
        </p:spPr>
        <p:txBody>
          <a:bodyPr wrap="square" tIns="164592" bIns="91440" anchor="ctr">
            <a:spAutoFit/>
          </a:bodyPr>
          <a:lstStyle/>
          <a:p>
            <a:pPr algn="ctr"/>
            <a:r>
              <a:rPr sz="1400" b="1">
                <a:solidFill>
                  <a:srgbClr val="FFFFFF"/>
                </a:solidFill>
                <a:latin typeface="Georgia"/>
              </a:rPr>
              <a:t>Hidden beneath the castle, he and castle runner Finn discover military maps revealing that the powerful Lord Cedric Blackwell is orchestrating a full coup, using diplomatic alliances, hidden armies, and court manipulation to seize the throne from the oblivious king.</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tmpldbmyd48.jpg"/>
          <p:cNvPicPr>
            <a:picLocks noChangeAspect="1"/>
          </p:cNvPicPr>
          <p:nvPr/>
        </p:nvPicPr>
        <p:blipFill>
          <a:blip r:embed="rId2"/>
          <a:stretch>
            <a:fillRect/>
          </a:stretch>
        </p:blipFill>
        <p:spPr>
          <a:xfrm>
            <a:off x="0" y="0"/>
            <a:ext cx="12191695" cy="6858000"/>
          </a:xfrm>
          <a:prstGeom prst="rect">
            <a:avLst/>
          </a:prstGeom>
        </p:spPr>
      </p:pic>
      <p:sp>
        <p:nvSpPr>
          <p:cNvPr id="3" name="TextBox 2"/>
          <p:cNvSpPr txBox="1"/>
          <p:nvPr/>
        </p:nvSpPr>
        <p:spPr>
          <a:xfrm>
            <a:off x="640080" y="530352"/>
            <a:ext cx="10972800" cy="411480"/>
          </a:xfrm>
          <a:prstGeom prst="rect">
            <a:avLst/>
          </a:prstGeom>
          <a:noFill/>
        </p:spPr>
        <p:txBody>
          <a:bodyPr wrap="square">
            <a:spAutoFit/>
          </a:bodyPr>
          <a:lstStyle/>
          <a:p>
            <a:pPr algn="ctr"/>
            <a:r>
              <a:rPr sz="1700" b="1">
                <a:solidFill>
                  <a:srgbClr val="FFFFFF"/>
                </a:solidFill>
                <a:latin typeface="Georgia"/>
              </a:rPr>
              <a:t>Synopsis</a:t>
            </a:r>
          </a:p>
        </p:txBody>
      </p:sp>
      <p:sp>
        <p:nvSpPr>
          <p:cNvPr id="4" name="Rectangle 3"/>
          <p:cNvSpPr/>
          <p:nvPr/>
        </p:nvSpPr>
        <p:spPr>
          <a:xfrm>
            <a:off x="0" y="5440680"/>
            <a:ext cx="12191695" cy="1417320"/>
          </a:xfrm>
          <a:prstGeom prst="rect">
            <a:avLst/>
          </a:prstGeom>
          <a:solidFill>
            <a:srgbClr val="06060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5440680"/>
            <a:ext cx="11094415" cy="1417320"/>
          </a:xfrm>
          <a:prstGeom prst="rect">
            <a:avLst/>
          </a:prstGeom>
          <a:noFill/>
        </p:spPr>
        <p:txBody>
          <a:bodyPr wrap="square" tIns="164592" bIns="91440" anchor="ctr">
            <a:spAutoFit/>
          </a:bodyPr>
          <a:lstStyle/>
          <a:p>
            <a:pPr algn="ctr"/>
            <a:r>
              <a:rPr sz="1400" b="1">
                <a:solidFill>
                  <a:srgbClr val="FFFFFF"/>
                </a:solidFill>
                <a:latin typeface="Georgia"/>
              </a:rPr>
              <a:t>What begins as a performance becomes a mission. Chased across mountain passes, ambushed on tournament roads, and hunted through foreign cities, Elias and Finn race to reach the king before Cedric's plan becomes irreversible.</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tmpldbmyd48.jpg"/>
          <p:cNvPicPr>
            <a:picLocks noChangeAspect="1"/>
          </p:cNvPicPr>
          <p:nvPr/>
        </p:nvPicPr>
        <p:blipFill>
          <a:blip r:embed="rId2"/>
          <a:stretch>
            <a:fillRect/>
          </a:stretch>
        </p:blipFill>
        <p:spPr>
          <a:xfrm>
            <a:off x="0" y="0"/>
            <a:ext cx="12191695" cy="6858000"/>
          </a:xfrm>
          <a:prstGeom prst="rect">
            <a:avLst/>
          </a:prstGeom>
        </p:spPr>
      </p:pic>
      <p:sp>
        <p:nvSpPr>
          <p:cNvPr id="3" name="TextBox 2"/>
          <p:cNvSpPr txBox="1"/>
          <p:nvPr/>
        </p:nvSpPr>
        <p:spPr>
          <a:xfrm>
            <a:off x="640080" y="530352"/>
            <a:ext cx="10972800" cy="411480"/>
          </a:xfrm>
          <a:prstGeom prst="rect">
            <a:avLst/>
          </a:prstGeom>
          <a:noFill/>
        </p:spPr>
        <p:txBody>
          <a:bodyPr wrap="square">
            <a:spAutoFit/>
          </a:bodyPr>
          <a:lstStyle/>
          <a:p>
            <a:pPr algn="ctr"/>
            <a:r>
              <a:rPr sz="1700" b="1">
                <a:solidFill>
                  <a:srgbClr val="FFFFFF"/>
                </a:solidFill>
                <a:latin typeface="Georgia"/>
              </a:rPr>
              <a:t>Synopsis</a:t>
            </a:r>
          </a:p>
        </p:txBody>
      </p:sp>
      <p:sp>
        <p:nvSpPr>
          <p:cNvPr id="4" name="Rectangle 3"/>
          <p:cNvSpPr/>
          <p:nvPr/>
        </p:nvSpPr>
        <p:spPr>
          <a:xfrm>
            <a:off x="0" y="5440680"/>
            <a:ext cx="12191695" cy="1417320"/>
          </a:xfrm>
          <a:prstGeom prst="rect">
            <a:avLst/>
          </a:prstGeom>
          <a:solidFill>
            <a:srgbClr val="06060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5440680"/>
            <a:ext cx="11094415" cy="1417320"/>
          </a:xfrm>
          <a:prstGeom prst="rect">
            <a:avLst/>
          </a:prstGeom>
          <a:noFill/>
        </p:spPr>
        <p:txBody>
          <a:bodyPr wrap="square" tIns="164592" bIns="91440" anchor="ctr">
            <a:spAutoFit/>
          </a:bodyPr>
          <a:lstStyle/>
          <a:p>
            <a:pPr algn="ctr"/>
            <a:r>
              <a:rPr sz="1400" b="1">
                <a:solidFill>
                  <a:srgbClr val="FFFFFF"/>
                </a:solidFill>
                <a:latin typeface="Georgia"/>
              </a:rPr>
              <a:t>Elias must weaponize the one thing the powerful have always dismissed—a fool's voice in a room full of egos. The reversal arrives when he realizes the court's greatest vulnerability is not swords or soldiers but the silence of those too cautious to speak plainly.</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tmpldbmyd48.jpg"/>
          <p:cNvPicPr>
            <a:picLocks noChangeAspect="1"/>
          </p:cNvPicPr>
          <p:nvPr/>
        </p:nvPicPr>
        <p:blipFill>
          <a:blip r:embed="rId2"/>
          <a:stretch>
            <a:fillRect/>
          </a:stretch>
        </p:blipFill>
        <p:spPr>
          <a:xfrm>
            <a:off x="0" y="0"/>
            <a:ext cx="12191695" cy="6858000"/>
          </a:xfrm>
          <a:prstGeom prst="rect">
            <a:avLst/>
          </a:prstGeom>
        </p:spPr>
      </p:pic>
      <p:sp>
        <p:nvSpPr>
          <p:cNvPr id="3" name="TextBox 2"/>
          <p:cNvSpPr txBox="1"/>
          <p:nvPr/>
        </p:nvSpPr>
        <p:spPr>
          <a:xfrm>
            <a:off x="640080" y="530352"/>
            <a:ext cx="10972800" cy="411480"/>
          </a:xfrm>
          <a:prstGeom prst="rect">
            <a:avLst/>
          </a:prstGeom>
          <a:noFill/>
        </p:spPr>
        <p:txBody>
          <a:bodyPr wrap="square">
            <a:spAutoFit/>
          </a:bodyPr>
          <a:lstStyle/>
          <a:p>
            <a:pPr algn="ctr"/>
            <a:r>
              <a:rPr sz="1700" b="1">
                <a:solidFill>
                  <a:srgbClr val="FFFFFF"/>
                </a:solidFill>
                <a:latin typeface="Georgia"/>
              </a:rPr>
              <a:t>Synopsis</a:t>
            </a:r>
          </a:p>
        </p:txBody>
      </p:sp>
      <p:sp>
        <p:nvSpPr>
          <p:cNvPr id="4" name="Rectangle 3"/>
          <p:cNvSpPr/>
          <p:nvPr/>
        </p:nvSpPr>
        <p:spPr>
          <a:xfrm>
            <a:off x="0" y="5440680"/>
            <a:ext cx="12191695" cy="1417320"/>
          </a:xfrm>
          <a:prstGeom prst="rect">
            <a:avLst/>
          </a:prstGeom>
          <a:solidFill>
            <a:srgbClr val="06060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5440680"/>
            <a:ext cx="11094415" cy="1417320"/>
          </a:xfrm>
          <a:prstGeom prst="rect">
            <a:avLst/>
          </a:prstGeom>
          <a:noFill/>
        </p:spPr>
        <p:txBody>
          <a:bodyPr wrap="square" tIns="164592" bIns="91440" anchor="ctr">
            <a:spAutoFit/>
          </a:bodyPr>
          <a:lstStyle/>
          <a:p>
            <a:pPr algn="ctr"/>
            <a:r>
              <a:rPr sz="1500" b="1">
                <a:solidFill>
                  <a:srgbClr val="FFFFFF"/>
                </a:solidFill>
                <a:latin typeface="Georgia"/>
              </a:rPr>
              <a:t>Only someone everyone underestimates can say the truth out loud. Elias stops the coup not by becoming powerful, but by refusing to pretend he is anything other than what he is.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tmpldbmyd48.jpg"/>
          <p:cNvPicPr>
            <a:picLocks noChangeAspect="1"/>
          </p:cNvPicPr>
          <p:nvPr/>
        </p:nvPicPr>
        <p:blipFill>
          <a:blip r:embed="rId2"/>
          <a:stretch>
            <a:fillRect/>
          </a:stretch>
        </p:blipFill>
        <p:spPr>
          <a:xfrm>
            <a:off x="0" y="0"/>
            <a:ext cx="12191695" cy="6858000"/>
          </a:xfrm>
          <a:prstGeom prst="rect">
            <a:avLst/>
          </a:prstGeom>
        </p:spPr>
      </p:pic>
      <p:sp>
        <p:nvSpPr>
          <p:cNvPr id="3" name="Rectangle 2"/>
          <p:cNvSpPr/>
          <p:nvPr/>
        </p:nvSpPr>
        <p:spPr>
          <a:xfrm>
            <a:off x="6583515" y="0"/>
            <a:ext cx="5608180" cy="6858000"/>
          </a:xfrm>
          <a:prstGeom prst="rect">
            <a:avLst/>
          </a:prstGeom>
          <a:solidFill>
            <a:srgbClr val="0A0A0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6583515" y="0"/>
            <a:ext cx="36576" cy="6858000"/>
          </a:xfrm>
          <a:prstGeom prst="rect">
            <a:avLst/>
          </a:prstGeom>
          <a:solidFill>
            <a:srgbClr val="DCB4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6839547" y="438912"/>
            <a:ext cx="5096116" cy="822960"/>
          </a:xfrm>
          <a:prstGeom prst="rect">
            <a:avLst/>
          </a:prstGeom>
          <a:noFill/>
        </p:spPr>
        <p:txBody>
          <a:bodyPr wrap="square">
            <a:spAutoFit/>
          </a:bodyPr>
          <a:lstStyle/>
          <a:p>
            <a:pPr algn="l"/>
            <a:r>
              <a:rPr sz="1500" b="1">
                <a:solidFill>
                  <a:srgbClr val="DCB450"/>
                </a:solidFill>
                <a:latin typeface="Georgia"/>
              </a:rPr>
              <a:t>ELIAS</a:t>
            </a:r>
          </a:p>
        </p:txBody>
      </p:sp>
      <p:sp>
        <p:nvSpPr>
          <p:cNvPr id="6" name="Rounded Rectangle 5"/>
          <p:cNvSpPr/>
          <p:nvPr/>
        </p:nvSpPr>
        <p:spPr>
          <a:xfrm>
            <a:off x="6839547" y="1417320"/>
            <a:ext cx="5096116" cy="4754880"/>
          </a:xfrm>
          <a:prstGeom prst="roundRect">
            <a:avLst/>
          </a:prstGeom>
          <a:solidFill>
            <a:srgbClr val="0E0E12"/>
          </a:solidFill>
          <a:ln w="15240">
            <a:solidFill>
              <a:srgbClr val="DCB450"/>
            </a:solidFill>
          </a:ln>
        </p:spPr>
        <p:style>
          <a:lnRef idx="1">
            <a:schemeClr val="accent1"/>
          </a:lnRef>
          <a:fillRef idx="3">
            <a:schemeClr val="accent1"/>
          </a:fillRef>
          <a:effectRef idx="2">
            <a:schemeClr val="accent1"/>
          </a:effectRef>
          <a:fontRef idx="minor">
            <a:schemeClr val="lt1"/>
          </a:fontRef>
        </p:style>
        <p:txBody>
          <a:bodyPr rtlCol="0" anchor="ctr" wrap="square" lIns="219456" rIns="219456" tIns="146304" bIns="109728"/>
          <a:lstStyle/>
          <a:p>
            <a:pPr algn="l"/>
            <a:r>
              <a:rPr sz="1500" b="1">
                <a:solidFill>
                  <a:srgbClr val="FFFFFF"/>
                </a:solidFill>
                <a:latin typeface="Georgia"/>
              </a:rPr>
              <a:t>A clever, rootless wanderer who survives on wit and instinct, carrying the quiet conviction that honesty is worth the risk.</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tmpldbmyd48.jpg"/>
          <p:cNvPicPr>
            <a:picLocks noChangeAspect="1"/>
          </p:cNvPicPr>
          <p:nvPr/>
        </p:nvPicPr>
        <p:blipFill>
          <a:blip r:embed="rId2"/>
          <a:stretch>
            <a:fillRect/>
          </a:stretch>
        </p:blipFill>
        <p:spPr>
          <a:xfrm>
            <a:off x="0" y="0"/>
            <a:ext cx="12191695" cy="6858000"/>
          </a:xfrm>
          <a:prstGeom prst="rect">
            <a:avLst/>
          </a:prstGeom>
        </p:spPr>
      </p:pic>
      <p:sp>
        <p:nvSpPr>
          <p:cNvPr id="3" name="Rectangle 2"/>
          <p:cNvSpPr/>
          <p:nvPr/>
        </p:nvSpPr>
        <p:spPr>
          <a:xfrm>
            <a:off x="6583515" y="0"/>
            <a:ext cx="5608180" cy="6858000"/>
          </a:xfrm>
          <a:prstGeom prst="rect">
            <a:avLst/>
          </a:prstGeom>
          <a:solidFill>
            <a:srgbClr val="0A0A0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6583515" y="0"/>
            <a:ext cx="36576" cy="6858000"/>
          </a:xfrm>
          <a:prstGeom prst="rect">
            <a:avLst/>
          </a:prstGeom>
          <a:solidFill>
            <a:srgbClr val="DCB4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6839547" y="438912"/>
            <a:ext cx="5096116" cy="822960"/>
          </a:xfrm>
          <a:prstGeom prst="rect">
            <a:avLst/>
          </a:prstGeom>
          <a:noFill/>
        </p:spPr>
        <p:txBody>
          <a:bodyPr wrap="square">
            <a:spAutoFit/>
          </a:bodyPr>
          <a:lstStyle/>
          <a:p>
            <a:pPr algn="l"/>
            <a:r>
              <a:rPr sz="1500" b="1">
                <a:solidFill>
                  <a:srgbClr val="DCB450"/>
                </a:solidFill>
                <a:latin typeface="Georgia"/>
              </a:rPr>
              <a:t>World</a:t>
            </a:r>
          </a:p>
        </p:txBody>
      </p:sp>
      <p:sp>
        <p:nvSpPr>
          <p:cNvPr id="6" name="Rounded Rectangle 5"/>
          <p:cNvSpPr/>
          <p:nvPr/>
        </p:nvSpPr>
        <p:spPr>
          <a:xfrm>
            <a:off x="6839547" y="1417320"/>
            <a:ext cx="5096116" cy="4754880"/>
          </a:xfrm>
          <a:prstGeom prst="roundRect">
            <a:avLst/>
          </a:prstGeom>
          <a:solidFill>
            <a:srgbClr val="0E0E12"/>
          </a:solidFill>
          <a:ln w="15240">
            <a:solidFill>
              <a:srgbClr val="DCB450"/>
            </a:solidFill>
          </a:ln>
        </p:spPr>
        <p:style>
          <a:lnRef idx="1">
            <a:schemeClr val="accent1"/>
          </a:lnRef>
          <a:fillRef idx="3">
            <a:schemeClr val="accent1"/>
          </a:fillRef>
          <a:effectRef idx="2">
            <a:schemeClr val="accent1"/>
          </a:effectRef>
          <a:fontRef idx="minor">
            <a:schemeClr val="lt1"/>
          </a:fontRef>
        </p:style>
        <p:txBody>
          <a:bodyPr rtlCol="0" anchor="ctr" wrap="square" lIns="219456" rIns="219456" tIns="146304" bIns="109728"/>
          <a:lstStyle/>
          <a:p>
            <a:pPr algn="l"/>
            <a:r>
              <a:rPr sz="1600" b="1">
                <a:solidFill>
                  <a:srgbClr val="FFFFFF"/>
                </a:solidFill>
                <a:latin typeface="Georgia"/>
              </a:rPr>
              <a:t>across castles, ceremonial chambers, village spaces, and a heightened kingdom full of absurd rules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